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Nunito"/>
      <p:regular r:id="rId34"/>
      <p:bold r:id="rId35"/>
      <p:italic r:id="rId36"/>
      <p:boldItalic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39" Type="http://schemas.openxmlformats.org/officeDocument/2006/relationships/font" Target="fonts/Comfortaa-bold.fntdata"/><Relationship Id="rId16" Type="http://schemas.openxmlformats.org/officeDocument/2006/relationships/slide" Target="slides/slide11.xml"/><Relationship Id="rId38" Type="http://schemas.openxmlformats.org/officeDocument/2006/relationships/font" Target="fonts/Comforta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3d4dce7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3d4dce7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sistema podemos empezar de diferentes formas</a:t>
            </a:r>
            <a:endParaRPr/>
          </a:p>
          <a:p>
            <a:pPr indent="0" lvl="0" marL="0" rtl="0" algn="l">
              <a:spcBef>
                <a:spcPts val="0"/>
              </a:spcBef>
              <a:spcAft>
                <a:spcPts val="0"/>
              </a:spcAft>
              <a:buNone/>
            </a:pPr>
            <a:r>
              <a:rPr lang="es"/>
              <a:t>-	Con una versión de prueba gratuita durante 14 días</a:t>
            </a:r>
            <a:endParaRPr/>
          </a:p>
          <a:p>
            <a:pPr indent="0" lvl="0" marL="0" rtl="0" algn="l">
              <a:spcBef>
                <a:spcPts val="0"/>
              </a:spcBef>
              <a:spcAft>
                <a:spcPts val="0"/>
              </a:spcAft>
              <a:buNone/>
            </a:pPr>
            <a:r>
              <a:rPr lang="es"/>
              <a:t>-	Instalar el sistema en una máquina que use Linux</a:t>
            </a:r>
            <a:endParaRPr/>
          </a:p>
          <a:p>
            <a:pPr indent="0" lvl="0" marL="0" rtl="0" algn="l">
              <a:spcBef>
                <a:spcPts val="0"/>
              </a:spcBef>
              <a:spcAft>
                <a:spcPts val="0"/>
              </a:spcAft>
              <a:buNone/>
            </a:pPr>
            <a:r>
              <a:rPr lang="es"/>
              <a:t>-	Descargar una </a:t>
            </a:r>
            <a:r>
              <a:rPr lang="es"/>
              <a:t>máquina</a:t>
            </a:r>
            <a:r>
              <a:rPr lang="es"/>
              <a:t> virtualizada preconfigurada con el sistema.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3d4dce78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3d4dce7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primera opción : La versión de prueba de 14 días donde podremos configurar el sistema en pocos pasos para probar y nos da la opción de contratar sus servicios.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3d4dce7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3d4dce7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Rellenamos los campos básicos sin mucha complicación  y confirmamos el enlace de verificación en el correo dado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3d4dce7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3d4dce7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Configuración básica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3d4dce78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3d4dce7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en unos pocos minutos tendremos todo configurado para su funcionamiento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3d4dce78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3d4dce78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otra opción que tenemos es instalar el sistema en nuestra máquina, este sistema tiene un repositorio en github donde describe paso a paso el proceso de instalación manual , además tiene un script para la configuración básica y que nos ahorra seguir el manual para que sea más sencillo aún.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3d4dce7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3d4dce78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requisitos que necesita para el sistema es python para poder ejecutar el script de configuración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3d4dce78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3d4dce78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¿Qué hará este script?</a:t>
            </a:r>
            <a:endParaRPr sz="13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Instala todos los requisitos previos</a:t>
            </a:r>
            <a:endParaRPr sz="13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Instala el banco (bench) de línea de comando</a:t>
            </a:r>
            <a:endParaRPr sz="13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Crea un banco nuevo (una carpeta que contendrá toda tu configuración de frappe / erpnext)</a:t>
            </a:r>
            <a:endParaRPr sz="13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Crea un nuevo sitio de ERPNext en el banco (bench)</a:t>
            </a:r>
            <a:endParaRPr sz="13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Se le solicitarán las contraseñas para Frappe Administrator y MariaDB (root)</a:t>
            </a:r>
            <a:endParaRPr sz="13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La contraseña de MariaDB (root) puede ser contraseña en un servidor nuevo. *Las contraseñas tu las defines.</a:t>
            </a:r>
            <a:endParaRPr sz="13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Podemos  usar el script de producción, para configurar y explorar , en esta modalidad todos los procesos serán gestionados por nginx y supervisor.ç</a:t>
            </a:r>
            <a:endParaRPr sz="13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El script tardará unos minutos en completarse y si todo ha salido bien podremos ver que no hay creado ningún fichero de error  en la carpeta de /tmp/logs/</a:t>
            </a:r>
            <a:endParaRPr sz="13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300">
                <a:solidFill>
                  <a:srgbClr val="233A44"/>
                </a:solidFill>
                <a:latin typeface="Calibri"/>
                <a:ea typeface="Calibri"/>
                <a:cs typeface="Calibri"/>
                <a:sym typeface="Calibri"/>
              </a:rPr>
              <a:t>En el caso de error tienen en el propio github un manual para solucionar posibles errores</a:t>
            </a:r>
            <a:endParaRPr sz="1300">
              <a:solidFill>
                <a:srgbClr val="233A44"/>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c50e118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c50e1180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último este sistema nos recomienda usar la máquina virtualizada dado que es la más sencilla de usar y rápida.</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3c4b30a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3c4b30a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continuación, explicaremos las funcionalidades que ofrece este sistema gestor.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1c9a3e33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1c9a3e33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3c4b30a5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3c4b30a5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se puede ver en la imagen, este es el panel de control que obtenemos cuando estamos dentro del sistema. Hemos podido comprobar que el sistema ofrece la posibilidad de gestionar de los recursos humanos, pudiendo añadir información personal de las personas que trabajan en la empresa. Además, se puede llevar un control de inventario con su opción almacén, pudiendo añadir, eliminar y modificar los productos disponibles. Entre sus opciones más interesantes encontramos también la posibilidad de obtener un listado de compras y ventas que se hayan realizado en la empresa, teniendo en cuenta qué empleado ha hecho una venta y ver la eficacia de un vendedor, entre otros. Una de las más importantes para nosotros es la funcionalidad de proyectos, que nos facilita un listado, notificaciones y características de los proyectos en los que se encuentra embarcada la empresa, así como los datos personales de los responsables.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3c4b30a5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3c4b30a5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nuestro juicio, las mencionadas anteriormente, son totalmente necesarias, pero desde nuestro punto de vista, en vez de haber dos opciones, una para Compras y otra para Ventas, podría ser mejor sólo una de Compras y Ventas. Si ya hay una opción de contabilidad, allí deberían venir reflejados los beneficios y los gastos, por tanto la opción de bienes, tampoco sería tan necesaria. La opción social, si ya hay un encargado de las redes sociales, tampoco sería necesaria tener la información de publicaciones en nuestro sistema.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3c4b30a5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3c4b30a5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Hablaremos de las principales ventajas y desventajas de este </a:t>
            </a:r>
            <a:r>
              <a:rPr lang="es">
                <a:solidFill>
                  <a:schemeClr val="dk1"/>
                </a:solidFill>
              </a:rPr>
              <a:t>Sistema de planificación de recursos empresariales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11de8a3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11de8a3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Ventajas: el proceso de instalación es sumamente sencillo si se tienen unos conceptos básicos de informática(aparte tienen un canal de YouTube con numerosos vídeos tutoriales), con tener Python y MariaDB en nuestro ordenador podemos correr un script de Python muy sencillo que realizará la instalación por nosotros o simplemente instalando una máquina virtual(incluso se puede instalar con Docker), el precio es bastante asequible(50€ mensuales o 450€ anuales por usuario), a este precio es un ERP bastante completo: ERPnext nos ofrece un servicio de hosting de 25GB, 15 mil emails mensuales, una customización completa, integración de email y de la API REST(para que el cliente nos haga solicitudes HTTP a las que podamos responder), implementación para realizar pagos y tiene soporte para Dropbox, Slack, Paypal, Shopify, Amazon Web Services y más.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11de8a3f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11de8a3f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Desv</a:t>
            </a:r>
            <a:r>
              <a:rPr lang="es"/>
              <a:t>entajas: sin duda la mayor desventaja sería que no se puede instalar de forma nativa en Windows, el SO más utilizado globalmente, sin tener que pasar obligatoriamente por una MV, el problema de esto es que cualquier usuario con pocos conocimientos de informática ya le supone una barrera(debe iniciar la BIOS, activar la virtualización, para que una máquina virtual funcione correctamente se necesita un ordenador algo potente, etc) que puede echar para atrás a la mayoría de usuarios. Luego por decir un pequeño inconveniente que no te deje elegir el cloud computing que quieres utilizar en la versión de 50€(por ejemplo poder elegir Azure o Google Cloud).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3c4b30a5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3c4b30a5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Vamos a dividir en dos las empresas que utilizan o utilizaban </a:t>
            </a:r>
            <a:r>
              <a:rPr lang="es"/>
              <a:t>este Sistema de planificación de recursos empresariales mencionando que si la empresa es una empresa de tamaño pequeño/medio de 10 a 75 empleados y tienen conocimientos previos en ERPs les suele funcionar, pero al crecer la empresa es raro que se mantengan con ERPNext y no den el paso a otro sistema más complejo. También suele pasar que en empresas que toda su vida han ido funcionando a papel les cueste mucho el paso a ERPNext y lo abandonen al poco. Aunque en los foros de ERPNext aparecen muchos comentarios de gente que les pasó esto pero que cuando volvieron a intentarlo con personal más experienciado terminaron adoptándolo.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11de8a3f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11de8a3f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ERPNext en su propia página web nos cuenta alguna de las organizaciones que más éxito han tenido con ERPNext:</a:t>
            </a:r>
            <a:endParaRPr/>
          </a:p>
          <a:p>
            <a:pPr indent="0" lvl="0" marL="0" rtl="0" algn="l">
              <a:spcBef>
                <a:spcPts val="0"/>
              </a:spcBef>
              <a:spcAft>
                <a:spcPts val="0"/>
              </a:spcAft>
              <a:buNone/>
            </a:pPr>
            <a:r>
              <a:rPr lang="es"/>
              <a:t>	-Zerodha: una de las plataformas más grandes de compra venta de acciones en bolsa de la India y que gracias a ERPNext consiguen manejar millones de transacciones diariamente.</a:t>
            </a:r>
            <a:endParaRPr/>
          </a:p>
          <a:p>
            <a:pPr indent="0" lvl="0" marL="0" rtl="0" algn="l">
              <a:spcBef>
                <a:spcPts val="0"/>
              </a:spcBef>
              <a:spcAft>
                <a:spcPts val="0"/>
              </a:spcAft>
              <a:buNone/>
            </a:pPr>
            <a:r>
              <a:rPr lang="es"/>
              <a:t>	-WR Carpenter Estates: empresa que exporta té globalmente algunos de los mejores tés de las regiones de la India e Indonesia.</a:t>
            </a:r>
            <a:endParaRPr/>
          </a:p>
          <a:p>
            <a:pPr indent="0" lvl="0" marL="0" rtl="0" algn="l">
              <a:spcBef>
                <a:spcPts val="0"/>
              </a:spcBef>
              <a:spcAft>
                <a:spcPts val="0"/>
              </a:spcAft>
              <a:buNone/>
            </a:pPr>
            <a:r>
              <a:rPr lang="es"/>
              <a:t>	-CERHI de la Universidad de Benin: el centro de excelencia en innovación de salud reproductiva es un proyecto financiado por el Banco Mundial que busca acabar con los problemas de salud reproductiva en el continente africano. Utilizan los módulos de ERPNext para gestionar sus trabajos digitalizados.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3c4b30a5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3c4b30a5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Introduciremos brevemente este Sistema de planificación de recursos empresariales mencionando que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3c4b30a42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3c4b30a42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Introduciremos brevemente este </a:t>
            </a:r>
            <a:r>
              <a:rPr lang="es"/>
              <a:t>Sistema de planificación de recursos empresariales mencionando que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3c4b30a42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3c4b30a42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ERPNext es uno de los sistemas de información más populares para gestionar una compañía en cuanto a sus producciones y sus recursos. Fue desarrollado por la compañía </a:t>
            </a:r>
            <a:r>
              <a:rPr lang="es" sz="1050">
                <a:solidFill>
                  <a:srgbClr val="202122"/>
                </a:solidFill>
                <a:highlight>
                  <a:srgbClr val="FFFFFF"/>
                </a:highlight>
              </a:rPr>
              <a:t>Frappé Technologies </a:t>
            </a:r>
            <a:r>
              <a:rPr lang="es"/>
              <a:t>sobre una Base de Datos MariaDB y usa un entorno de servidor basado en Python.</a:t>
            </a:r>
            <a:endParaRPr/>
          </a:p>
          <a:p>
            <a:pPr indent="0" lvl="0" marL="0" rtl="0" algn="l">
              <a:lnSpc>
                <a:spcPct val="115000"/>
              </a:lnSpc>
              <a:spcBef>
                <a:spcPts val="1200"/>
              </a:spcBef>
              <a:spcAft>
                <a:spcPts val="1200"/>
              </a:spcAft>
              <a:buNone/>
            </a:pPr>
            <a:r>
              <a:rPr lang="es"/>
              <a:t>Es un software genérico SaaS, es decir, </a:t>
            </a:r>
            <a:r>
              <a:rPr lang="es" sz="1200">
                <a:solidFill>
                  <a:srgbClr val="4C4C51"/>
                </a:solidFill>
                <a:highlight>
                  <a:srgbClr val="FFFFFF"/>
                </a:highlight>
              </a:rPr>
              <a:t>permite a los usuarios conectarse a aplicaciones basadas en la nube a través de Internet y usarlas</a:t>
            </a:r>
            <a:r>
              <a:rPr lang="es"/>
              <a:t>. ERPNext cuenta con múltiples funciones: control de finanzas, dirección de personal, asignación de tareas, creación de proyectos, redes sociales, entre otras.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3c4b30a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3c4b30a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Introduciremos brevemente este Sistema de planificación de recursos empresariales mencionando que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e91cd4a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e91cd4a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ERPNext nació como como un intento de crear un ERP barato y eficaz por parte de un programador independiente para el negocio de su familia, sin embargo con el paso del tiempo, la inversión y el esfuerzo de muchas personas involucradas en este proyecto, se ha convertido en uno de los softwares de ERP de código abierto más usados.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4c313b1b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4c313b1b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t>En 2006, ya habían pasado 15 años desde que se acuñó el término ERP por primera vez y sin embargo, la mayoría de softwares de este tipo, eran demasiado caros o demasiado inestables, en palabras del creador de ERPNext Rushabh Mehta y por ello decidió comenzar el desarrollo de su propio ERP.</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4c313b1b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4c313b1b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En 2008, fundó una compañía para el desarrollo de lo que en 2010 saldría al mercado como ERPNext distribuido con un modelo de subscripción. Sin embargo, el bajo precio y los altos estándares que las empresas buscan de un ERP hicieron que no fuese hasta 2011, cuando el código fue portado a GitHub y anunciado como un proyecto de código abierto que ERPNext empezó a crecer realmente tanto en usuarios como en comunidad.</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3c4b30a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3c4b30a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Continuación</a:t>
            </a:r>
            <a:r>
              <a:rPr lang="es"/>
              <a:t>, voy a proceder a describir brevemente el proceso de instalación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24" name="Shape 124"/>
        <p:cNvGrpSpPr/>
        <p:nvPr/>
      </p:nvGrpSpPr>
      <p:grpSpPr>
        <a:xfrm>
          <a:off x="0" y="0"/>
          <a:ext cx="0" cy="0"/>
          <a:chOff x="0" y="0"/>
          <a:chExt cx="0" cy="0"/>
        </a:xfrm>
      </p:grpSpPr>
      <p:pic>
        <p:nvPicPr>
          <p:cNvPr descr="shutterstock_429987889_edited.jpg" id="125" name="Google Shape;125;p1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26" name="Google Shape;126;p1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3"/>
          <p:cNvGrpSpPr/>
          <p:nvPr/>
        </p:nvGrpSpPr>
        <p:grpSpPr>
          <a:xfrm>
            <a:off x="830392" y="1191256"/>
            <a:ext cx="745763" cy="45826"/>
            <a:chOff x="4580561" y="2589004"/>
            <a:chExt cx="1064464" cy="25200"/>
          </a:xfrm>
        </p:grpSpPr>
        <p:sp>
          <p:nvSpPr>
            <p:cNvPr id="128" name="Google Shape;128;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31" name="Google Shape;131;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33" name="Google Shape;133;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hyperlink" Target="http://drive.google.com/file/d/1VnYRMMQdohHxNzBVKTRtvVP1ooV29S6Z/view" TargetMode="External"/><Relationship Id="rId5"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drive.google.com/file/d/1RRnpQpPPDn8tqcC1gX8JYgq3beEPSmYg/view"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39.png"/><Relationship Id="rId8"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4.jp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1" Type="http://schemas.openxmlformats.org/officeDocument/2006/relationships/hyperlink" Target="https://frappeframework.com/docs/user/es/bench/guides/manual-setup" TargetMode="External"/><Relationship Id="rId10" Type="http://schemas.openxmlformats.org/officeDocument/2006/relationships/hyperlink" Target="https://github.com/frappe/bench/wiki/Migrating-from-ERPNext-version-3" TargetMode="External"/><Relationship Id="rId13" Type="http://schemas.openxmlformats.org/officeDocument/2006/relationships/hyperlink" Target="https://erpnext.com/customer-stories" TargetMode="External"/><Relationship Id="rId12" Type="http://schemas.openxmlformats.org/officeDocument/2006/relationships/hyperlink" Target="https://frappeframework.com/docs/user/es/bench/guides"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pythoniza.me/erp-next/" TargetMode="External"/><Relationship Id="rId4" Type="http://schemas.openxmlformats.org/officeDocument/2006/relationships/hyperlink" Target="https://www.softwaredoit.es/erp-next/erp-next.html" TargetMode="External"/><Relationship Id="rId9" Type="http://schemas.openxmlformats.org/officeDocument/2006/relationships/hyperlink" Target="https://erpnext.org/download" TargetMode="External"/><Relationship Id="rId14" Type="http://schemas.openxmlformats.org/officeDocument/2006/relationships/hyperlink" Target="https://discuss.erpnext.com/" TargetMode="External"/><Relationship Id="rId5" Type="http://schemas.openxmlformats.org/officeDocument/2006/relationships/hyperlink" Target="https://frappe.io/story" TargetMode="External"/><Relationship Id="rId6" Type="http://schemas.openxmlformats.org/officeDocument/2006/relationships/hyperlink" Target="https://www.computerworld.com/article/2583660/extended-erp-technology-reborn-in-b2b.html" TargetMode="External"/><Relationship Id="rId7" Type="http://schemas.openxmlformats.org/officeDocument/2006/relationships/hyperlink" Target="https://erpnext.org/get-started" TargetMode="External"/><Relationship Id="rId8" Type="http://schemas.openxmlformats.org/officeDocument/2006/relationships/hyperlink" Target="https://github.com/frappe/bench"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ctrTitle"/>
          </p:nvPr>
        </p:nvSpPr>
        <p:spPr>
          <a:xfrm>
            <a:off x="0" y="-52125"/>
            <a:ext cx="91440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sz="2900">
                <a:solidFill>
                  <a:srgbClr val="000000"/>
                </a:solidFill>
                <a:latin typeface="Comfortaa"/>
                <a:ea typeface="Comfortaa"/>
                <a:cs typeface="Comfortaa"/>
                <a:sym typeface="Comfortaa"/>
              </a:rPr>
              <a:t>ERP Open Source: </a:t>
            </a:r>
            <a:endParaRPr b="1" sz="2900">
              <a:solidFill>
                <a:srgbClr val="000000"/>
              </a:solidFill>
              <a:latin typeface="Comfortaa"/>
              <a:ea typeface="Comfortaa"/>
              <a:cs typeface="Comfortaa"/>
              <a:sym typeface="Comfortaa"/>
            </a:endParaRPr>
          </a:p>
          <a:p>
            <a:pPr indent="0" lvl="0" marL="0" rtl="0" algn="ctr">
              <a:spcBef>
                <a:spcPts val="0"/>
              </a:spcBef>
              <a:spcAft>
                <a:spcPts val="0"/>
              </a:spcAft>
              <a:buNone/>
            </a:pPr>
            <a:r>
              <a:rPr b="1" lang="es" sz="2900">
                <a:solidFill>
                  <a:srgbClr val="000000"/>
                </a:solidFill>
                <a:latin typeface="Comfortaa"/>
                <a:ea typeface="Comfortaa"/>
                <a:cs typeface="Comfortaa"/>
                <a:sym typeface="Comfortaa"/>
              </a:rPr>
              <a:t>ERPNext</a:t>
            </a:r>
            <a:endParaRPr b="1" sz="1900">
              <a:latin typeface="Comfortaa"/>
              <a:ea typeface="Comfortaa"/>
              <a:cs typeface="Comfortaa"/>
              <a:sym typeface="Comfortaa"/>
            </a:endParaRPr>
          </a:p>
        </p:txBody>
      </p:sp>
      <p:sp>
        <p:nvSpPr>
          <p:cNvPr id="142" name="Google Shape;142;p14"/>
          <p:cNvSpPr txBox="1"/>
          <p:nvPr>
            <p:ph idx="1" type="subTitle"/>
          </p:nvPr>
        </p:nvSpPr>
        <p:spPr>
          <a:xfrm>
            <a:off x="6139025" y="3797775"/>
            <a:ext cx="2793000" cy="9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s" sz="1400"/>
              <a:t>Víctor J. Rubia López</a:t>
            </a:r>
            <a:endParaRPr b="1" sz="1400"/>
          </a:p>
          <a:p>
            <a:pPr indent="0" lvl="0" marL="0" rtl="0" algn="r">
              <a:spcBef>
                <a:spcPts val="0"/>
              </a:spcBef>
              <a:spcAft>
                <a:spcPts val="0"/>
              </a:spcAft>
              <a:buNone/>
            </a:pPr>
            <a:r>
              <a:rPr b="1" lang="es" sz="1400"/>
              <a:t>Pablo M. Moreno Mancebo</a:t>
            </a:r>
            <a:endParaRPr b="1" sz="1400"/>
          </a:p>
          <a:p>
            <a:pPr indent="0" lvl="0" marL="0" rtl="0" algn="r">
              <a:spcBef>
                <a:spcPts val="0"/>
              </a:spcBef>
              <a:spcAft>
                <a:spcPts val="0"/>
              </a:spcAft>
              <a:buNone/>
            </a:pPr>
            <a:r>
              <a:rPr b="1" lang="es" sz="1400"/>
              <a:t>Antonio Galera Gazquez</a:t>
            </a:r>
            <a:endParaRPr b="1" sz="1400"/>
          </a:p>
          <a:p>
            <a:pPr indent="0" lvl="0" marL="0" rtl="0" algn="r">
              <a:spcBef>
                <a:spcPts val="0"/>
              </a:spcBef>
              <a:spcAft>
                <a:spcPts val="0"/>
              </a:spcAft>
              <a:buNone/>
            </a:pPr>
            <a:r>
              <a:rPr b="1" lang="es" sz="1400"/>
              <a:t>Juan Andrés Peña Maldonado</a:t>
            </a:r>
            <a:endParaRPr b="1" sz="1400"/>
          </a:p>
        </p:txBody>
      </p:sp>
      <p:pic>
        <p:nvPicPr>
          <p:cNvPr id="143" name="Google Shape;143;p14"/>
          <p:cNvPicPr preferRelativeResize="0"/>
          <p:nvPr/>
        </p:nvPicPr>
        <p:blipFill rotWithShape="1">
          <a:blip r:embed="rId3">
            <a:alphaModFix/>
          </a:blip>
          <a:srcRect b="19063" l="17097" r="17794" t="15538"/>
          <a:stretch/>
        </p:blipFill>
        <p:spPr>
          <a:xfrm>
            <a:off x="2584975" y="1089788"/>
            <a:ext cx="3974052" cy="2963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3"/>
          <p:cNvPicPr preferRelativeResize="0"/>
          <p:nvPr/>
        </p:nvPicPr>
        <p:blipFill rotWithShape="1">
          <a:blip r:embed="rId3">
            <a:alphaModFix/>
          </a:blip>
          <a:srcRect b="3393" l="0" r="3025" t="38490"/>
          <a:stretch/>
        </p:blipFill>
        <p:spPr>
          <a:xfrm>
            <a:off x="2357388" y="191850"/>
            <a:ext cx="4429236" cy="47598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4"/>
          <p:cNvPicPr preferRelativeResize="0"/>
          <p:nvPr/>
        </p:nvPicPr>
        <p:blipFill rotWithShape="1">
          <a:blip r:embed="rId3">
            <a:alphaModFix/>
          </a:blip>
          <a:srcRect b="45867" l="0" r="0" t="12386"/>
          <a:stretch/>
        </p:blipFill>
        <p:spPr>
          <a:xfrm>
            <a:off x="1198888" y="234300"/>
            <a:ext cx="6746237" cy="4674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5"/>
          <p:cNvPicPr preferRelativeResize="0"/>
          <p:nvPr/>
        </p:nvPicPr>
        <p:blipFill rotWithShape="1">
          <a:blip r:embed="rId3">
            <a:alphaModFix/>
          </a:blip>
          <a:srcRect b="5865" l="5552" r="3728" t="2062"/>
          <a:stretch/>
        </p:blipFill>
        <p:spPr>
          <a:xfrm>
            <a:off x="0" y="0"/>
            <a:ext cx="3261741" cy="5143500"/>
          </a:xfrm>
          <a:prstGeom prst="rect">
            <a:avLst/>
          </a:prstGeom>
          <a:noFill/>
          <a:ln>
            <a:noFill/>
          </a:ln>
        </p:spPr>
      </p:pic>
      <p:pic>
        <p:nvPicPr>
          <p:cNvPr id="226" name="Google Shape;226;p25"/>
          <p:cNvPicPr preferRelativeResize="0"/>
          <p:nvPr/>
        </p:nvPicPr>
        <p:blipFill rotWithShape="1">
          <a:blip r:embed="rId4">
            <a:alphaModFix/>
          </a:blip>
          <a:srcRect b="0" l="2961" r="3317" t="3697"/>
          <a:stretch/>
        </p:blipFill>
        <p:spPr>
          <a:xfrm>
            <a:off x="3190225" y="0"/>
            <a:ext cx="3190225" cy="3903042"/>
          </a:xfrm>
          <a:prstGeom prst="rect">
            <a:avLst/>
          </a:prstGeom>
          <a:noFill/>
          <a:ln>
            <a:noFill/>
          </a:ln>
        </p:spPr>
      </p:pic>
      <p:pic>
        <p:nvPicPr>
          <p:cNvPr id="227" name="Google Shape;227;p25"/>
          <p:cNvPicPr preferRelativeResize="0"/>
          <p:nvPr/>
        </p:nvPicPr>
        <p:blipFill>
          <a:blip r:embed="rId5">
            <a:alphaModFix/>
          </a:blip>
          <a:stretch>
            <a:fillRect/>
          </a:stretch>
        </p:blipFill>
        <p:spPr>
          <a:xfrm>
            <a:off x="6235625" y="-5"/>
            <a:ext cx="2908375" cy="3023980"/>
          </a:xfrm>
          <a:prstGeom prst="rect">
            <a:avLst/>
          </a:prstGeom>
          <a:noFill/>
          <a:ln>
            <a:noFill/>
          </a:ln>
        </p:spPr>
      </p:pic>
      <p:cxnSp>
        <p:nvCxnSpPr>
          <p:cNvPr id="228" name="Google Shape;228;p25"/>
          <p:cNvCxnSpPr>
            <a:endCxn id="226" idx="2"/>
          </p:cNvCxnSpPr>
          <p:nvPr/>
        </p:nvCxnSpPr>
        <p:spPr>
          <a:xfrm flipH="1" rot="10800000">
            <a:off x="2024737" y="3903042"/>
            <a:ext cx="2760600" cy="112320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25"/>
          <p:cNvCxnSpPr/>
          <p:nvPr/>
        </p:nvCxnSpPr>
        <p:spPr>
          <a:xfrm flipH="1" rot="10800000">
            <a:off x="4854387" y="3023967"/>
            <a:ext cx="2904600" cy="87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6"/>
          <p:cNvPicPr preferRelativeResize="0"/>
          <p:nvPr/>
        </p:nvPicPr>
        <p:blipFill>
          <a:blip r:embed="rId3">
            <a:alphaModFix/>
          </a:blip>
          <a:stretch>
            <a:fillRect/>
          </a:stretch>
        </p:blipFill>
        <p:spPr>
          <a:xfrm>
            <a:off x="0" y="403550"/>
            <a:ext cx="4362624" cy="4140125"/>
          </a:xfrm>
          <a:prstGeom prst="rect">
            <a:avLst/>
          </a:prstGeom>
          <a:noFill/>
          <a:ln>
            <a:noFill/>
          </a:ln>
        </p:spPr>
      </p:pic>
      <p:pic>
        <p:nvPicPr>
          <p:cNvPr id="235" name="Google Shape;235;p26"/>
          <p:cNvPicPr preferRelativeResize="0"/>
          <p:nvPr/>
        </p:nvPicPr>
        <p:blipFill>
          <a:blip r:embed="rId4">
            <a:alphaModFix/>
          </a:blip>
          <a:stretch>
            <a:fillRect/>
          </a:stretch>
        </p:blipFill>
        <p:spPr>
          <a:xfrm>
            <a:off x="5573649" y="1640175"/>
            <a:ext cx="3143250" cy="1666875"/>
          </a:xfrm>
          <a:prstGeom prst="rect">
            <a:avLst/>
          </a:prstGeom>
          <a:noFill/>
          <a:ln>
            <a:noFill/>
          </a:ln>
        </p:spPr>
      </p:pic>
      <p:cxnSp>
        <p:nvCxnSpPr>
          <p:cNvPr id="236" name="Google Shape;236;p26"/>
          <p:cNvCxnSpPr>
            <a:stCxn id="234" idx="3"/>
            <a:endCxn id="235" idx="1"/>
          </p:cNvCxnSpPr>
          <p:nvPr/>
        </p:nvCxnSpPr>
        <p:spPr>
          <a:xfrm>
            <a:off x="4362624" y="2473613"/>
            <a:ext cx="1211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7"/>
          <p:cNvPicPr preferRelativeResize="0"/>
          <p:nvPr/>
        </p:nvPicPr>
        <p:blipFill rotWithShape="1">
          <a:blip r:embed="rId3">
            <a:alphaModFix/>
          </a:blip>
          <a:srcRect b="0" l="8842" r="8825" t="0"/>
          <a:stretch/>
        </p:blipFill>
        <p:spPr>
          <a:xfrm>
            <a:off x="819450" y="0"/>
            <a:ext cx="6432251" cy="5143500"/>
          </a:xfrm>
          <a:prstGeom prst="rect">
            <a:avLst/>
          </a:prstGeom>
          <a:noFill/>
          <a:ln>
            <a:noFill/>
          </a:ln>
        </p:spPr>
      </p:pic>
      <p:sp>
        <p:nvSpPr>
          <p:cNvPr id="242" name="Google Shape;242;p27"/>
          <p:cNvSpPr txBox="1"/>
          <p:nvPr/>
        </p:nvSpPr>
        <p:spPr>
          <a:xfrm>
            <a:off x="1299800" y="-59825"/>
            <a:ext cx="22209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grupob3.erpnext.com/desk</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Instalación con script</a:t>
            </a:r>
            <a:endParaRPr/>
          </a:p>
        </p:txBody>
      </p:sp>
      <p:sp>
        <p:nvSpPr>
          <p:cNvPr id="248" name="Google Shape;248;p2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49" name="Google Shape;249;p28"/>
          <p:cNvPicPr preferRelativeResize="0"/>
          <p:nvPr/>
        </p:nvPicPr>
        <p:blipFill rotWithShape="1">
          <a:blip r:embed="rId3">
            <a:alphaModFix/>
          </a:blip>
          <a:srcRect b="74327" l="0" r="28212" t="2754"/>
          <a:stretch/>
        </p:blipFill>
        <p:spPr>
          <a:xfrm>
            <a:off x="2781300" y="232125"/>
            <a:ext cx="5137699" cy="4679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Prerrequisitos</a:t>
            </a:r>
            <a:endParaRPr/>
          </a:p>
        </p:txBody>
      </p:sp>
      <p:sp>
        <p:nvSpPr>
          <p:cNvPr id="255" name="Google Shape;255;p2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56" name="Google Shape;256;p29"/>
          <p:cNvPicPr preferRelativeResize="0"/>
          <p:nvPr/>
        </p:nvPicPr>
        <p:blipFill rotWithShape="1">
          <a:blip r:embed="rId3">
            <a:alphaModFix/>
          </a:blip>
          <a:srcRect b="31768" l="3902" r="45346" t="9018"/>
          <a:stretch/>
        </p:blipFill>
        <p:spPr>
          <a:xfrm>
            <a:off x="4572000" y="1115250"/>
            <a:ext cx="4103874" cy="2691924"/>
          </a:xfrm>
          <a:prstGeom prst="rect">
            <a:avLst/>
          </a:prstGeom>
          <a:noFill/>
          <a:ln>
            <a:noFill/>
          </a:ln>
        </p:spPr>
      </p:pic>
      <p:pic>
        <p:nvPicPr>
          <p:cNvPr id="257" name="Google Shape;257;p29"/>
          <p:cNvPicPr preferRelativeResize="0"/>
          <p:nvPr/>
        </p:nvPicPr>
        <p:blipFill>
          <a:blip r:embed="rId4">
            <a:alphaModFix/>
          </a:blip>
          <a:stretch>
            <a:fillRect/>
          </a:stretch>
        </p:blipFill>
        <p:spPr>
          <a:xfrm>
            <a:off x="212475" y="1518313"/>
            <a:ext cx="3982049" cy="21068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63" name="Google Shape;263;p30"/>
          <p:cNvPicPr preferRelativeResize="0"/>
          <p:nvPr/>
        </p:nvPicPr>
        <p:blipFill>
          <a:blip r:embed="rId3">
            <a:alphaModFix/>
          </a:blip>
          <a:stretch>
            <a:fillRect/>
          </a:stretch>
        </p:blipFill>
        <p:spPr>
          <a:xfrm>
            <a:off x="380725" y="4156488"/>
            <a:ext cx="5800725" cy="619125"/>
          </a:xfrm>
          <a:prstGeom prst="rect">
            <a:avLst/>
          </a:prstGeom>
          <a:noFill/>
          <a:ln>
            <a:noFill/>
          </a:ln>
        </p:spPr>
      </p:pic>
      <p:pic>
        <p:nvPicPr>
          <p:cNvPr id="264" name="Google Shape;264;p30" title="config_linux.mp4">
            <a:hlinkClick r:id="rId4"/>
          </p:cNvPr>
          <p:cNvPicPr preferRelativeResize="0"/>
          <p:nvPr/>
        </p:nvPicPr>
        <p:blipFill>
          <a:blip r:embed="rId5">
            <a:alphaModFix/>
          </a:blip>
          <a:stretch>
            <a:fillRect/>
          </a:stretch>
        </p:blipFill>
        <p:spPr>
          <a:xfrm>
            <a:off x="1148275" y="347825"/>
            <a:ext cx="6847445" cy="38516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Haciendo uso de </a:t>
            </a:r>
            <a:r>
              <a:rPr lang="es"/>
              <a:t>Virtualbox</a:t>
            </a:r>
            <a:endParaRPr/>
          </a:p>
        </p:txBody>
      </p:sp>
      <p:sp>
        <p:nvSpPr>
          <p:cNvPr id="270" name="Google Shape;270;p3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71" name="Google Shape;271;p31" title="confif_vb.mp4">
            <a:hlinkClick r:id="rId3"/>
          </p:cNvPr>
          <p:cNvPicPr preferRelativeResize="0"/>
          <p:nvPr/>
        </p:nvPicPr>
        <p:blipFill>
          <a:blip r:embed="rId4">
            <a:alphaModFix/>
          </a:blip>
          <a:stretch>
            <a:fillRect/>
          </a:stretch>
        </p:blipFill>
        <p:spPr>
          <a:xfrm>
            <a:off x="1704413" y="72475"/>
            <a:ext cx="5735174" cy="4301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1214250" y="2009850"/>
            <a:ext cx="5822100" cy="11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Funcionalidades</a:t>
            </a:r>
            <a:endParaRPr/>
          </a:p>
        </p:txBody>
      </p:sp>
      <p:sp>
        <p:nvSpPr>
          <p:cNvPr id="277" name="Google Shape;277;p3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200" y="0"/>
            <a:ext cx="4837800" cy="10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000"/>
              <a:t>Í</a:t>
            </a:r>
            <a:r>
              <a:rPr lang="es" sz="3100"/>
              <a:t>NDICE</a:t>
            </a:r>
            <a:endParaRPr sz="3100"/>
          </a:p>
        </p:txBody>
      </p:sp>
      <p:sp>
        <p:nvSpPr>
          <p:cNvPr id="149" name="Google Shape;149;p1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50" name="Google Shape;150;p15"/>
          <p:cNvSpPr txBox="1"/>
          <p:nvPr/>
        </p:nvSpPr>
        <p:spPr>
          <a:xfrm>
            <a:off x="603350" y="1417850"/>
            <a:ext cx="6410400" cy="2956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Comfortaa"/>
              <a:buChar char="●"/>
            </a:pPr>
            <a:r>
              <a:rPr lang="es" sz="1800">
                <a:latin typeface="Comfortaa"/>
                <a:ea typeface="Comfortaa"/>
                <a:cs typeface="Comfortaa"/>
                <a:sym typeface="Comfortaa"/>
              </a:rPr>
              <a:t>Información sobre el ERP seleccionado</a:t>
            </a:r>
            <a:endParaRPr sz="1800">
              <a:latin typeface="Comfortaa"/>
              <a:ea typeface="Comfortaa"/>
              <a:cs typeface="Comfortaa"/>
              <a:sym typeface="Comfortaa"/>
            </a:endParaRPr>
          </a:p>
          <a:p>
            <a:pPr indent="-342900" lvl="0" marL="457200" rtl="0" algn="l">
              <a:lnSpc>
                <a:spcPct val="150000"/>
              </a:lnSpc>
              <a:spcBef>
                <a:spcPts val="0"/>
              </a:spcBef>
              <a:spcAft>
                <a:spcPts val="0"/>
              </a:spcAft>
              <a:buSzPts val="1800"/>
              <a:buFont typeface="Comfortaa"/>
              <a:buChar char="●"/>
            </a:pPr>
            <a:r>
              <a:rPr lang="es" sz="1800">
                <a:latin typeface="Comfortaa"/>
                <a:ea typeface="Comfortaa"/>
                <a:cs typeface="Comfortaa"/>
                <a:sym typeface="Comfortaa"/>
              </a:rPr>
              <a:t>I</a:t>
            </a:r>
            <a:r>
              <a:rPr lang="es" sz="1800">
                <a:latin typeface="Comfortaa"/>
                <a:ea typeface="Comfortaa"/>
                <a:cs typeface="Comfortaa"/>
                <a:sym typeface="Comfortaa"/>
              </a:rPr>
              <a:t>ntroducción y nota histórica</a:t>
            </a:r>
            <a:endParaRPr sz="1800">
              <a:latin typeface="Comfortaa"/>
              <a:ea typeface="Comfortaa"/>
              <a:cs typeface="Comfortaa"/>
              <a:sym typeface="Comfortaa"/>
            </a:endParaRPr>
          </a:p>
          <a:p>
            <a:pPr indent="-342900" lvl="0" marL="457200" rtl="0" algn="l">
              <a:lnSpc>
                <a:spcPct val="150000"/>
              </a:lnSpc>
              <a:spcBef>
                <a:spcPts val="0"/>
              </a:spcBef>
              <a:spcAft>
                <a:spcPts val="0"/>
              </a:spcAft>
              <a:buSzPts val="1800"/>
              <a:buFont typeface="Comfortaa"/>
              <a:buChar char="●"/>
            </a:pPr>
            <a:r>
              <a:rPr lang="es" sz="1800">
                <a:latin typeface="Comfortaa"/>
                <a:ea typeface="Comfortaa"/>
                <a:cs typeface="Comfortaa"/>
                <a:sym typeface="Comfortaa"/>
              </a:rPr>
              <a:t>Descripción de la instalación</a:t>
            </a:r>
            <a:endParaRPr sz="1800">
              <a:latin typeface="Comfortaa"/>
              <a:ea typeface="Comfortaa"/>
              <a:cs typeface="Comfortaa"/>
              <a:sym typeface="Comfortaa"/>
            </a:endParaRPr>
          </a:p>
          <a:p>
            <a:pPr indent="-342900" lvl="0" marL="457200" rtl="0" algn="l">
              <a:lnSpc>
                <a:spcPct val="150000"/>
              </a:lnSpc>
              <a:spcBef>
                <a:spcPts val="0"/>
              </a:spcBef>
              <a:spcAft>
                <a:spcPts val="0"/>
              </a:spcAft>
              <a:buSzPts val="1800"/>
              <a:buFont typeface="Comfortaa"/>
              <a:buChar char="●"/>
            </a:pPr>
            <a:r>
              <a:rPr lang="es" sz="1800">
                <a:latin typeface="Comfortaa"/>
                <a:ea typeface="Comfortaa"/>
                <a:cs typeface="Comfortaa"/>
                <a:sym typeface="Comfortaa"/>
              </a:rPr>
              <a:t>Funcionalidades</a:t>
            </a:r>
            <a:endParaRPr sz="1800">
              <a:latin typeface="Comfortaa"/>
              <a:ea typeface="Comfortaa"/>
              <a:cs typeface="Comfortaa"/>
              <a:sym typeface="Comfortaa"/>
            </a:endParaRPr>
          </a:p>
          <a:p>
            <a:pPr indent="-342900" lvl="0" marL="457200" rtl="0" algn="l">
              <a:lnSpc>
                <a:spcPct val="150000"/>
              </a:lnSpc>
              <a:spcBef>
                <a:spcPts val="0"/>
              </a:spcBef>
              <a:spcAft>
                <a:spcPts val="0"/>
              </a:spcAft>
              <a:buSzPts val="1800"/>
              <a:buFont typeface="Comfortaa"/>
              <a:buChar char="●"/>
            </a:pPr>
            <a:r>
              <a:rPr lang="es" sz="1800">
                <a:latin typeface="Comfortaa"/>
                <a:ea typeface="Comfortaa"/>
                <a:cs typeface="Comfortaa"/>
                <a:sym typeface="Comfortaa"/>
              </a:rPr>
              <a:t>Ventajas e inconvenientes</a:t>
            </a:r>
            <a:endParaRPr sz="1800">
              <a:latin typeface="Comfortaa"/>
              <a:ea typeface="Comfortaa"/>
              <a:cs typeface="Comfortaa"/>
              <a:sym typeface="Comfortaa"/>
            </a:endParaRPr>
          </a:p>
          <a:p>
            <a:pPr indent="-342900" lvl="0" marL="457200" rtl="0" algn="l">
              <a:lnSpc>
                <a:spcPct val="150000"/>
              </a:lnSpc>
              <a:spcBef>
                <a:spcPts val="0"/>
              </a:spcBef>
              <a:spcAft>
                <a:spcPts val="0"/>
              </a:spcAft>
              <a:buSzPts val="1800"/>
              <a:buFont typeface="Comfortaa"/>
              <a:buChar char="●"/>
            </a:pPr>
            <a:r>
              <a:rPr lang="es" sz="1800">
                <a:latin typeface="Comfortaa"/>
                <a:ea typeface="Comfortaa"/>
                <a:cs typeface="Comfortaa"/>
                <a:sym typeface="Comfortaa"/>
              </a:rPr>
              <a:t>Empresas que lo han implementado</a:t>
            </a:r>
            <a:endParaRPr sz="1800">
              <a:latin typeface="Comfortaa"/>
              <a:ea typeface="Comfortaa"/>
              <a:cs typeface="Comfortaa"/>
              <a:sym typeface="Comfortaa"/>
            </a:endParaRPr>
          </a:p>
          <a:p>
            <a:pPr indent="-342900" lvl="0" marL="457200" rtl="0" algn="l">
              <a:lnSpc>
                <a:spcPct val="150000"/>
              </a:lnSpc>
              <a:spcBef>
                <a:spcPts val="0"/>
              </a:spcBef>
              <a:spcAft>
                <a:spcPts val="0"/>
              </a:spcAft>
              <a:buSzPts val="1800"/>
              <a:buFont typeface="Comfortaa"/>
              <a:buChar char="●"/>
            </a:pPr>
            <a:r>
              <a:rPr lang="es" sz="1800">
                <a:latin typeface="Comfortaa"/>
                <a:ea typeface="Comfortaa"/>
                <a:cs typeface="Comfortaa"/>
                <a:sym typeface="Comfortaa"/>
              </a:rPr>
              <a:t>Bibliografía</a:t>
            </a:r>
            <a:endParaRPr sz="1800">
              <a:latin typeface="Comfortaa"/>
              <a:ea typeface="Comfortaa"/>
              <a:cs typeface="Comfortaa"/>
              <a:sym typeface="Comfortaa"/>
            </a:endParaRPr>
          </a:p>
        </p:txBody>
      </p:sp>
      <p:pic>
        <p:nvPicPr>
          <p:cNvPr id="151" name="Google Shape;151;p15"/>
          <p:cNvPicPr preferRelativeResize="0"/>
          <p:nvPr/>
        </p:nvPicPr>
        <p:blipFill>
          <a:blip r:embed="rId3">
            <a:alphaModFix/>
          </a:blip>
          <a:stretch>
            <a:fillRect/>
          </a:stretch>
        </p:blipFill>
        <p:spPr>
          <a:xfrm>
            <a:off x="5573375" y="41625"/>
            <a:ext cx="3412251" cy="995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83" name="Google Shape;283;p33"/>
          <p:cNvPicPr preferRelativeResize="0"/>
          <p:nvPr/>
        </p:nvPicPr>
        <p:blipFill rotWithShape="1">
          <a:blip r:embed="rId3">
            <a:alphaModFix/>
          </a:blip>
          <a:srcRect b="4953" l="4195" r="4204" t="8150"/>
          <a:stretch/>
        </p:blipFill>
        <p:spPr>
          <a:xfrm>
            <a:off x="1234662" y="395950"/>
            <a:ext cx="6674676" cy="4351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89" name="Google Shape;289;p34"/>
          <p:cNvPicPr preferRelativeResize="0"/>
          <p:nvPr/>
        </p:nvPicPr>
        <p:blipFill rotWithShape="1">
          <a:blip r:embed="rId3">
            <a:alphaModFix/>
          </a:blip>
          <a:srcRect b="4953" l="4195" r="4204" t="8150"/>
          <a:stretch/>
        </p:blipFill>
        <p:spPr>
          <a:xfrm>
            <a:off x="1234662" y="395950"/>
            <a:ext cx="6674676" cy="4351599"/>
          </a:xfrm>
          <a:prstGeom prst="rect">
            <a:avLst/>
          </a:prstGeom>
          <a:noFill/>
          <a:ln>
            <a:noFill/>
          </a:ln>
        </p:spPr>
      </p:pic>
      <p:sp>
        <p:nvSpPr>
          <p:cNvPr id="290" name="Google Shape;290;p34"/>
          <p:cNvSpPr/>
          <p:nvPr/>
        </p:nvSpPr>
        <p:spPr>
          <a:xfrm>
            <a:off x="1334900" y="1508350"/>
            <a:ext cx="2089200" cy="346800"/>
          </a:xfrm>
          <a:prstGeom prst="flowChartAlternateProcess">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1334900" y="1954875"/>
            <a:ext cx="2089200" cy="346800"/>
          </a:xfrm>
          <a:prstGeom prst="flowChartAlternateProcess">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3527400" y="629075"/>
            <a:ext cx="2089200" cy="346800"/>
          </a:xfrm>
          <a:prstGeom prst="flowChartAlternateProcess">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5708550" y="1083150"/>
            <a:ext cx="2089200" cy="346800"/>
          </a:xfrm>
          <a:prstGeom prst="flowChartAlternateProcess">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2190950" y="1061825"/>
            <a:ext cx="377100" cy="346800"/>
          </a:xfrm>
          <a:prstGeom prst="mathMultiply">
            <a:avLst>
              <a:gd fmla="val 13047" name="adj1"/>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4383450" y="2686425"/>
            <a:ext cx="377100" cy="346800"/>
          </a:xfrm>
          <a:prstGeom prst="mathMultiply">
            <a:avLst>
              <a:gd fmla="val 13047" name="adj1"/>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6564600" y="629075"/>
            <a:ext cx="377100" cy="346800"/>
          </a:xfrm>
          <a:prstGeom prst="mathMultiply">
            <a:avLst>
              <a:gd fmla="val 13047" name="adj1"/>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1214250" y="2009850"/>
            <a:ext cx="5822100" cy="11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Ventajas e inconvenientes</a:t>
            </a:r>
            <a:endParaRPr/>
          </a:p>
        </p:txBody>
      </p:sp>
      <p:sp>
        <p:nvSpPr>
          <p:cNvPr id="302" name="Google Shape;302;p3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08" name="Google Shape;308;p36"/>
          <p:cNvPicPr preferRelativeResize="0"/>
          <p:nvPr/>
        </p:nvPicPr>
        <p:blipFill rotWithShape="1">
          <a:blip r:embed="rId3">
            <a:alphaModFix/>
          </a:blip>
          <a:srcRect b="1133" l="0" r="0" t="1133"/>
          <a:stretch/>
        </p:blipFill>
        <p:spPr>
          <a:xfrm>
            <a:off x="7010350" y="1246125"/>
            <a:ext cx="1623249" cy="1586474"/>
          </a:xfrm>
          <a:prstGeom prst="rect">
            <a:avLst/>
          </a:prstGeom>
          <a:noFill/>
          <a:ln>
            <a:noFill/>
          </a:ln>
        </p:spPr>
      </p:pic>
      <p:pic>
        <p:nvPicPr>
          <p:cNvPr id="309" name="Google Shape;309;p36"/>
          <p:cNvPicPr preferRelativeResize="0"/>
          <p:nvPr/>
        </p:nvPicPr>
        <p:blipFill rotWithShape="1">
          <a:blip r:embed="rId4">
            <a:alphaModFix/>
          </a:blip>
          <a:srcRect b="0" l="0" r="0" t="0"/>
          <a:stretch/>
        </p:blipFill>
        <p:spPr>
          <a:xfrm>
            <a:off x="2243125" y="1267250"/>
            <a:ext cx="4524350" cy="1544225"/>
          </a:xfrm>
          <a:prstGeom prst="rect">
            <a:avLst/>
          </a:prstGeom>
          <a:noFill/>
          <a:ln>
            <a:noFill/>
          </a:ln>
        </p:spPr>
      </p:pic>
      <p:sp>
        <p:nvSpPr>
          <p:cNvPr id="310" name="Google Shape;310;p3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11" name="Google Shape;311;p36"/>
          <p:cNvSpPr txBox="1"/>
          <p:nvPr/>
        </p:nvSpPr>
        <p:spPr>
          <a:xfrm>
            <a:off x="548450" y="622550"/>
            <a:ext cx="37056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Calibri"/>
                <a:ea typeface="Calibri"/>
                <a:cs typeface="Calibri"/>
                <a:sym typeface="Calibri"/>
              </a:rPr>
              <a:t>VENTAJAS</a:t>
            </a:r>
            <a:endParaRPr sz="3000">
              <a:latin typeface="Calibri"/>
              <a:ea typeface="Calibri"/>
              <a:cs typeface="Calibri"/>
              <a:sym typeface="Calibri"/>
            </a:endParaRPr>
          </a:p>
        </p:txBody>
      </p:sp>
      <p:pic>
        <p:nvPicPr>
          <p:cNvPr id="312" name="Google Shape;312;p36"/>
          <p:cNvPicPr preferRelativeResize="0"/>
          <p:nvPr/>
        </p:nvPicPr>
        <p:blipFill rotWithShape="1">
          <a:blip r:embed="rId5">
            <a:alphaModFix/>
          </a:blip>
          <a:srcRect b="0" l="0" r="0" t="0"/>
          <a:stretch/>
        </p:blipFill>
        <p:spPr>
          <a:xfrm>
            <a:off x="619875" y="1227737"/>
            <a:ext cx="1623250" cy="1623250"/>
          </a:xfrm>
          <a:prstGeom prst="rect">
            <a:avLst/>
          </a:prstGeom>
          <a:noFill/>
          <a:ln>
            <a:noFill/>
          </a:ln>
        </p:spPr>
      </p:pic>
      <p:pic>
        <p:nvPicPr>
          <p:cNvPr id="313" name="Google Shape;313;p36"/>
          <p:cNvPicPr preferRelativeResize="0"/>
          <p:nvPr/>
        </p:nvPicPr>
        <p:blipFill>
          <a:blip r:embed="rId6">
            <a:alphaModFix/>
          </a:blip>
          <a:stretch>
            <a:fillRect/>
          </a:stretch>
        </p:blipFill>
        <p:spPr>
          <a:xfrm>
            <a:off x="6514863" y="2811475"/>
            <a:ext cx="1875850" cy="1987713"/>
          </a:xfrm>
          <a:prstGeom prst="rect">
            <a:avLst/>
          </a:prstGeom>
          <a:noFill/>
          <a:ln>
            <a:noFill/>
          </a:ln>
        </p:spPr>
      </p:pic>
      <p:pic>
        <p:nvPicPr>
          <p:cNvPr id="314" name="Google Shape;314;p36"/>
          <p:cNvPicPr preferRelativeResize="0"/>
          <p:nvPr/>
        </p:nvPicPr>
        <p:blipFill>
          <a:blip r:embed="rId7">
            <a:alphaModFix/>
          </a:blip>
          <a:stretch>
            <a:fillRect/>
          </a:stretch>
        </p:blipFill>
        <p:spPr>
          <a:xfrm>
            <a:off x="3057796" y="2939227"/>
            <a:ext cx="2895018" cy="1732200"/>
          </a:xfrm>
          <a:prstGeom prst="rect">
            <a:avLst/>
          </a:prstGeom>
          <a:noFill/>
          <a:ln>
            <a:noFill/>
          </a:ln>
        </p:spPr>
      </p:pic>
      <p:pic>
        <p:nvPicPr>
          <p:cNvPr id="315" name="Google Shape;315;p36"/>
          <p:cNvPicPr preferRelativeResize="0"/>
          <p:nvPr/>
        </p:nvPicPr>
        <p:blipFill rotWithShape="1">
          <a:blip r:embed="rId8">
            <a:alphaModFix/>
          </a:blip>
          <a:srcRect b="9722" l="0" r="0" t="9722"/>
          <a:stretch/>
        </p:blipFill>
        <p:spPr>
          <a:xfrm>
            <a:off x="777025" y="2993702"/>
            <a:ext cx="2148409" cy="1623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21" name="Google Shape;321;p37"/>
          <p:cNvPicPr preferRelativeResize="0"/>
          <p:nvPr/>
        </p:nvPicPr>
        <p:blipFill rotWithShape="1">
          <a:blip r:embed="rId3">
            <a:alphaModFix/>
          </a:blip>
          <a:srcRect b="0" l="10094" r="10102" t="0"/>
          <a:stretch/>
        </p:blipFill>
        <p:spPr>
          <a:xfrm>
            <a:off x="6767475" y="1778525"/>
            <a:ext cx="1623249" cy="1586474"/>
          </a:xfrm>
          <a:prstGeom prst="rect">
            <a:avLst/>
          </a:prstGeom>
          <a:noFill/>
          <a:ln>
            <a:noFill/>
          </a:ln>
        </p:spPr>
      </p:pic>
      <p:pic>
        <p:nvPicPr>
          <p:cNvPr id="322" name="Google Shape;322;p37"/>
          <p:cNvPicPr preferRelativeResize="0"/>
          <p:nvPr/>
        </p:nvPicPr>
        <p:blipFill rotWithShape="1">
          <a:blip r:embed="rId4">
            <a:alphaModFix/>
          </a:blip>
          <a:srcRect b="0" l="0" r="0" t="0"/>
          <a:stretch/>
        </p:blipFill>
        <p:spPr>
          <a:xfrm>
            <a:off x="3114113" y="1599850"/>
            <a:ext cx="2915775" cy="1943825"/>
          </a:xfrm>
          <a:prstGeom prst="rect">
            <a:avLst/>
          </a:prstGeom>
          <a:noFill/>
          <a:ln>
            <a:noFill/>
          </a:ln>
        </p:spPr>
      </p:pic>
      <p:sp>
        <p:nvSpPr>
          <p:cNvPr id="323" name="Google Shape;323;p3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24" name="Google Shape;324;p37"/>
          <p:cNvSpPr txBox="1"/>
          <p:nvPr/>
        </p:nvSpPr>
        <p:spPr>
          <a:xfrm>
            <a:off x="548450" y="622550"/>
            <a:ext cx="37056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Calibri"/>
                <a:ea typeface="Calibri"/>
                <a:cs typeface="Calibri"/>
                <a:sym typeface="Calibri"/>
              </a:rPr>
              <a:t>DES</a:t>
            </a:r>
            <a:r>
              <a:rPr lang="es" sz="3000">
                <a:latin typeface="Calibri"/>
                <a:ea typeface="Calibri"/>
                <a:cs typeface="Calibri"/>
                <a:sym typeface="Calibri"/>
              </a:rPr>
              <a:t>VENTAJAS</a:t>
            </a:r>
            <a:endParaRPr sz="3000">
              <a:latin typeface="Calibri"/>
              <a:ea typeface="Calibri"/>
              <a:cs typeface="Calibri"/>
              <a:sym typeface="Calibri"/>
            </a:endParaRPr>
          </a:p>
        </p:txBody>
      </p:sp>
      <p:pic>
        <p:nvPicPr>
          <p:cNvPr id="325" name="Google Shape;325;p37"/>
          <p:cNvPicPr preferRelativeResize="0"/>
          <p:nvPr/>
        </p:nvPicPr>
        <p:blipFill rotWithShape="1">
          <a:blip r:embed="rId5">
            <a:alphaModFix/>
          </a:blip>
          <a:srcRect b="0" l="0" r="0" t="0"/>
          <a:stretch/>
        </p:blipFill>
        <p:spPr>
          <a:xfrm>
            <a:off x="753300" y="1760150"/>
            <a:ext cx="1623250" cy="162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1214250" y="2009850"/>
            <a:ext cx="5822100" cy="11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Empresas que la han implementado</a:t>
            </a:r>
            <a:endParaRPr/>
          </a:p>
        </p:txBody>
      </p:sp>
      <p:sp>
        <p:nvSpPr>
          <p:cNvPr id="331" name="Google Shape;331;p3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37" name="Google Shape;337;p39"/>
          <p:cNvPicPr preferRelativeResize="0"/>
          <p:nvPr/>
        </p:nvPicPr>
        <p:blipFill rotWithShape="1">
          <a:blip r:embed="rId3">
            <a:alphaModFix/>
          </a:blip>
          <a:srcRect b="0" l="0" r="0" t="0"/>
          <a:stretch/>
        </p:blipFill>
        <p:spPr>
          <a:xfrm>
            <a:off x="3114125" y="1113900"/>
            <a:ext cx="2915775" cy="2915725"/>
          </a:xfrm>
          <a:prstGeom prst="rect">
            <a:avLst/>
          </a:prstGeom>
          <a:noFill/>
          <a:ln>
            <a:noFill/>
          </a:ln>
        </p:spPr>
      </p:pic>
      <p:sp>
        <p:nvSpPr>
          <p:cNvPr id="338" name="Google Shape;338;p3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39" name="Google Shape;339;p39"/>
          <p:cNvSpPr txBox="1"/>
          <p:nvPr/>
        </p:nvSpPr>
        <p:spPr>
          <a:xfrm>
            <a:off x="548450" y="622550"/>
            <a:ext cx="47379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Calibri"/>
                <a:ea typeface="Calibri"/>
                <a:cs typeface="Calibri"/>
                <a:sym typeface="Calibri"/>
              </a:rPr>
              <a:t>ALGUNAS ORGANIZACIONES</a:t>
            </a:r>
            <a:endParaRPr sz="3000">
              <a:latin typeface="Calibri"/>
              <a:ea typeface="Calibri"/>
              <a:cs typeface="Calibri"/>
              <a:sym typeface="Calibri"/>
            </a:endParaRPr>
          </a:p>
        </p:txBody>
      </p:sp>
      <p:pic>
        <p:nvPicPr>
          <p:cNvPr id="340" name="Google Shape;340;p39"/>
          <p:cNvPicPr preferRelativeResize="0"/>
          <p:nvPr/>
        </p:nvPicPr>
        <p:blipFill rotWithShape="1">
          <a:blip r:embed="rId4">
            <a:alphaModFix/>
          </a:blip>
          <a:srcRect b="0" l="9500" r="9019" t="0"/>
          <a:stretch/>
        </p:blipFill>
        <p:spPr>
          <a:xfrm>
            <a:off x="414350" y="1760150"/>
            <a:ext cx="2314575" cy="1623250"/>
          </a:xfrm>
          <a:prstGeom prst="rect">
            <a:avLst/>
          </a:prstGeom>
          <a:noFill/>
          <a:ln>
            <a:noFill/>
          </a:ln>
        </p:spPr>
      </p:pic>
      <p:pic>
        <p:nvPicPr>
          <p:cNvPr id="341" name="Google Shape;341;p39"/>
          <p:cNvPicPr preferRelativeResize="0"/>
          <p:nvPr/>
        </p:nvPicPr>
        <p:blipFill>
          <a:blip r:embed="rId5">
            <a:alphaModFix/>
          </a:blip>
          <a:stretch>
            <a:fillRect/>
          </a:stretch>
        </p:blipFill>
        <p:spPr>
          <a:xfrm>
            <a:off x="6415088" y="1495425"/>
            <a:ext cx="2124075" cy="2152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type="title"/>
          </p:nvPr>
        </p:nvSpPr>
        <p:spPr>
          <a:xfrm>
            <a:off x="1184075" y="0"/>
            <a:ext cx="5822100" cy="11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Bibliografía</a:t>
            </a:r>
            <a:endParaRPr/>
          </a:p>
        </p:txBody>
      </p:sp>
      <p:sp>
        <p:nvSpPr>
          <p:cNvPr id="347" name="Google Shape;347;p4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48" name="Google Shape;348;p40"/>
          <p:cNvSpPr txBox="1"/>
          <p:nvPr/>
        </p:nvSpPr>
        <p:spPr>
          <a:xfrm>
            <a:off x="829600" y="1387700"/>
            <a:ext cx="6138900" cy="315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alibri"/>
              <a:buChar char="●"/>
            </a:pPr>
            <a:r>
              <a:rPr lang="es" sz="1200">
                <a:latin typeface="Calibri"/>
                <a:ea typeface="Calibri"/>
                <a:cs typeface="Calibri"/>
                <a:sym typeface="Calibri"/>
              </a:rPr>
              <a:t>Dzul, A. (26 de Octubre de 2016). Pythonízame. Obtenido de </a:t>
            </a:r>
            <a:r>
              <a:rPr lang="es" sz="1200" u="sng">
                <a:solidFill>
                  <a:schemeClr val="hlink"/>
                </a:solidFill>
                <a:latin typeface="Calibri"/>
                <a:ea typeface="Calibri"/>
                <a:cs typeface="Calibri"/>
                <a:sym typeface="Calibri"/>
                <a:hlinkClick r:id="rId3"/>
              </a:rPr>
              <a:t>https://www.pythoniza.me/erp-next/</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s" sz="1200">
                <a:latin typeface="Calibri"/>
                <a:ea typeface="Calibri"/>
                <a:cs typeface="Calibri"/>
                <a:sym typeface="Calibri"/>
              </a:rPr>
              <a:t>SoftDoit. (s.f.). Obtenido de </a:t>
            </a:r>
            <a:r>
              <a:rPr lang="es" sz="1200" u="sng">
                <a:solidFill>
                  <a:schemeClr val="hlink"/>
                </a:solidFill>
                <a:latin typeface="Calibri"/>
                <a:ea typeface="Calibri"/>
                <a:cs typeface="Calibri"/>
                <a:sym typeface="Calibri"/>
                <a:hlinkClick r:id="rId4"/>
              </a:rPr>
              <a:t>https://www.softwaredoit.es/erp-next/erp-next.html</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s" sz="1200">
                <a:latin typeface="Calibri"/>
                <a:ea typeface="Calibri"/>
                <a:cs typeface="Calibri"/>
                <a:sym typeface="Calibri"/>
              </a:rPr>
              <a:t>Desarrollo de ERPNext </a:t>
            </a:r>
            <a:r>
              <a:rPr lang="es" sz="1200" u="sng">
                <a:solidFill>
                  <a:schemeClr val="hlink"/>
                </a:solidFill>
                <a:latin typeface="Calibri"/>
                <a:ea typeface="Calibri"/>
                <a:cs typeface="Calibri"/>
                <a:sym typeface="Calibri"/>
                <a:hlinkClick r:id="rId5"/>
              </a:rPr>
              <a:t>https://frappe.io/story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s" sz="1200">
                <a:latin typeface="Calibri"/>
                <a:ea typeface="Calibri"/>
                <a:cs typeface="Calibri"/>
                <a:sym typeface="Calibri"/>
              </a:rPr>
              <a:t>Historia de los ERP </a:t>
            </a:r>
            <a:r>
              <a:rPr lang="es" sz="1200" u="sng">
                <a:solidFill>
                  <a:schemeClr val="hlink"/>
                </a:solidFill>
                <a:latin typeface="Calibri"/>
                <a:ea typeface="Calibri"/>
                <a:cs typeface="Calibri"/>
                <a:sym typeface="Calibri"/>
                <a:hlinkClick r:id="rId6"/>
              </a:rPr>
              <a:t>https://www.computerworld.com/article/2583660/extended-erp-technology-reborn-in-b2b.html</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s" sz="1200">
                <a:latin typeface="Calibri"/>
                <a:ea typeface="Calibri"/>
                <a:cs typeface="Calibri"/>
                <a:sym typeface="Calibri"/>
              </a:rPr>
              <a:t>Instalación:</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s" sz="1200" u="sng">
                <a:solidFill>
                  <a:schemeClr val="hlink"/>
                </a:solidFill>
                <a:latin typeface="Calibri"/>
                <a:ea typeface="Calibri"/>
                <a:cs typeface="Calibri"/>
                <a:sym typeface="Calibri"/>
                <a:hlinkClick r:id="rId7"/>
              </a:rPr>
              <a:t>https://erpnext.org/get-started</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s" sz="1200" u="sng">
                <a:solidFill>
                  <a:schemeClr val="hlink"/>
                </a:solidFill>
                <a:latin typeface="Calibri"/>
                <a:ea typeface="Calibri"/>
                <a:cs typeface="Calibri"/>
                <a:sym typeface="Calibri"/>
                <a:hlinkClick r:id="rId8"/>
              </a:rPr>
              <a:t>https://github.com/frappe/bench</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s" sz="1200" u="sng">
                <a:solidFill>
                  <a:schemeClr val="hlink"/>
                </a:solidFill>
                <a:latin typeface="Calibri"/>
                <a:ea typeface="Calibri"/>
                <a:cs typeface="Calibri"/>
                <a:sym typeface="Calibri"/>
                <a:hlinkClick r:id="rId9"/>
              </a:rPr>
              <a:t>https://erpnext.org/download</a:t>
            </a:r>
            <a:r>
              <a:rPr lang="es" sz="1200">
                <a:latin typeface="Calibri"/>
                <a:ea typeface="Calibri"/>
                <a:cs typeface="Calibri"/>
                <a:sym typeface="Calibri"/>
              </a:rPr>
              <a:t>  -- Maquina Virtual</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s" sz="1200" u="sng">
                <a:solidFill>
                  <a:schemeClr val="hlink"/>
                </a:solidFill>
                <a:latin typeface="Calibri"/>
                <a:ea typeface="Calibri"/>
                <a:cs typeface="Calibri"/>
                <a:sym typeface="Calibri"/>
                <a:hlinkClick r:id="rId10"/>
              </a:rPr>
              <a:t>https://github.com/frappe/bench/wiki/Migrating-from-ERPNext-version-3</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s" sz="1200" u="sng">
                <a:solidFill>
                  <a:schemeClr val="hlink"/>
                </a:solidFill>
                <a:latin typeface="Calibri"/>
                <a:ea typeface="Calibri"/>
                <a:cs typeface="Calibri"/>
                <a:sym typeface="Calibri"/>
                <a:hlinkClick r:id="rId11"/>
              </a:rPr>
              <a:t>https://frappeframework.com/docs/user/es/bench/guides/manual-setup</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s" sz="1200" u="sng">
                <a:solidFill>
                  <a:schemeClr val="hlink"/>
                </a:solidFill>
                <a:latin typeface="Calibri"/>
                <a:ea typeface="Calibri"/>
                <a:cs typeface="Calibri"/>
                <a:sym typeface="Calibri"/>
                <a:hlinkClick r:id="rId12"/>
              </a:rPr>
              <a:t>https://frappeframework.com/docs/user/es/bench/guides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s" sz="1200">
                <a:latin typeface="Calibri"/>
                <a:ea typeface="Calibri"/>
                <a:cs typeface="Calibri"/>
                <a:sym typeface="Calibri"/>
              </a:rPr>
              <a:t>Empresas que lo han implementado. Obtenido de </a:t>
            </a:r>
            <a:r>
              <a:rPr lang="es" sz="1200" u="sng">
                <a:solidFill>
                  <a:schemeClr val="hlink"/>
                </a:solidFill>
                <a:latin typeface="Calibri"/>
                <a:ea typeface="Calibri"/>
                <a:cs typeface="Calibri"/>
                <a:sym typeface="Calibri"/>
                <a:hlinkClick r:id="rId13"/>
              </a:rPr>
              <a:t>https://erpnext.com/customer-stories</a:t>
            </a:r>
            <a:r>
              <a:rPr lang="es" sz="1200">
                <a:latin typeface="Calibri"/>
                <a:ea typeface="Calibri"/>
                <a:cs typeface="Calibri"/>
                <a:sym typeface="Calibri"/>
              </a:rPr>
              <a:t> y </a:t>
            </a:r>
            <a:r>
              <a:rPr lang="es" sz="1200" u="sng">
                <a:solidFill>
                  <a:schemeClr val="hlink"/>
                </a:solidFill>
                <a:latin typeface="Calibri"/>
                <a:ea typeface="Calibri"/>
                <a:cs typeface="Calibri"/>
                <a:sym typeface="Calibri"/>
                <a:hlinkClick r:id="rId14"/>
              </a:rPr>
              <a:t>https://discuss.erpnext.com/</a:t>
            </a:r>
            <a:r>
              <a:rPr lang="es" sz="1200">
                <a:latin typeface="Calibri"/>
                <a:ea typeface="Calibri"/>
                <a:cs typeface="Calibri"/>
                <a:sym typeface="Calibri"/>
              </a:rPr>
              <a:t> </a:t>
            </a:r>
            <a:endParaRPr sz="1200">
              <a:latin typeface="Calibri"/>
              <a:ea typeface="Calibri"/>
              <a:cs typeface="Calibri"/>
              <a:sym typeface="Calibri"/>
            </a:endParaRPr>
          </a:p>
          <a:p>
            <a:pPr indent="0" lvl="0" marL="914400" rtl="0" algn="l">
              <a:spcBef>
                <a:spcPts val="0"/>
              </a:spcBef>
              <a:spcAft>
                <a:spcPts val="0"/>
              </a:spcAft>
              <a:buNone/>
            </a:pPr>
            <a:r>
              <a:t/>
            </a:r>
            <a:endParaRPr sz="1200">
              <a:latin typeface="Calibri"/>
              <a:ea typeface="Calibri"/>
              <a:cs typeface="Calibri"/>
              <a:sym typeface="Calibri"/>
            </a:endParaRPr>
          </a:p>
          <a:p>
            <a:pPr indent="0" lvl="0" marL="91440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rPr>
              <a:t>Gracias.</a:t>
            </a:r>
            <a:endParaRPr/>
          </a:p>
        </p:txBody>
      </p:sp>
      <p:sp>
        <p:nvSpPr>
          <p:cNvPr id="354" name="Google Shape;354;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14250" y="2009850"/>
            <a:ext cx="5822100" cy="11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Información sobre ERPNext</a:t>
            </a:r>
            <a:endParaRPr/>
          </a:p>
        </p:txBody>
      </p:sp>
      <p:sp>
        <p:nvSpPr>
          <p:cNvPr id="157" name="Google Shape;157;p1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63" name="Google Shape;163;p17"/>
          <p:cNvPicPr preferRelativeResize="0"/>
          <p:nvPr/>
        </p:nvPicPr>
        <p:blipFill>
          <a:blip r:embed="rId3">
            <a:alphaModFix/>
          </a:blip>
          <a:stretch>
            <a:fillRect/>
          </a:stretch>
        </p:blipFill>
        <p:spPr>
          <a:xfrm>
            <a:off x="438975" y="447725"/>
            <a:ext cx="1773326" cy="522400"/>
          </a:xfrm>
          <a:prstGeom prst="rect">
            <a:avLst/>
          </a:prstGeom>
          <a:noFill/>
          <a:ln>
            <a:noFill/>
          </a:ln>
        </p:spPr>
      </p:pic>
      <p:pic>
        <p:nvPicPr>
          <p:cNvPr id="164" name="Google Shape;164;p17"/>
          <p:cNvPicPr preferRelativeResize="0"/>
          <p:nvPr/>
        </p:nvPicPr>
        <p:blipFill>
          <a:blip r:embed="rId4">
            <a:alphaModFix/>
          </a:blip>
          <a:stretch>
            <a:fillRect/>
          </a:stretch>
        </p:blipFill>
        <p:spPr>
          <a:xfrm>
            <a:off x="2212300" y="1886225"/>
            <a:ext cx="1250400" cy="1250400"/>
          </a:xfrm>
          <a:prstGeom prst="rect">
            <a:avLst/>
          </a:prstGeom>
          <a:noFill/>
          <a:ln>
            <a:noFill/>
          </a:ln>
        </p:spPr>
      </p:pic>
      <p:cxnSp>
        <p:nvCxnSpPr>
          <p:cNvPr id="165" name="Google Shape;165;p17"/>
          <p:cNvCxnSpPr/>
          <p:nvPr/>
        </p:nvCxnSpPr>
        <p:spPr>
          <a:xfrm rot="10800000">
            <a:off x="1387750" y="1085950"/>
            <a:ext cx="1417800" cy="693900"/>
          </a:xfrm>
          <a:prstGeom prst="straightConnector1">
            <a:avLst/>
          </a:prstGeom>
          <a:noFill/>
          <a:ln cap="flat" cmpd="sng" w="9525">
            <a:solidFill>
              <a:schemeClr val="dk2"/>
            </a:solidFill>
            <a:prstDash val="solid"/>
            <a:round/>
            <a:headEnd len="med" w="med" type="none"/>
            <a:tailEnd len="med" w="med" type="oval"/>
          </a:ln>
        </p:spPr>
      </p:cxnSp>
      <p:sp>
        <p:nvSpPr>
          <p:cNvPr id="166" name="Google Shape;166;p17"/>
          <p:cNvSpPr txBox="1"/>
          <p:nvPr/>
        </p:nvSpPr>
        <p:spPr>
          <a:xfrm rot="1555187">
            <a:off x="1454127" y="1216644"/>
            <a:ext cx="1763162" cy="12491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Courier New"/>
                <a:ea typeface="Courier New"/>
                <a:cs typeface="Courier New"/>
                <a:sym typeface="Courier New"/>
              </a:rPr>
              <a:t>desarrollado por</a:t>
            </a:r>
            <a:endParaRPr sz="1100">
              <a:solidFill>
                <a:schemeClr val="dk2"/>
              </a:solidFill>
              <a:latin typeface="Courier New"/>
              <a:ea typeface="Courier New"/>
              <a:cs typeface="Courier New"/>
              <a:sym typeface="Courier New"/>
            </a:endParaRPr>
          </a:p>
        </p:txBody>
      </p:sp>
      <p:cxnSp>
        <p:nvCxnSpPr>
          <p:cNvPr id="167" name="Google Shape;167;p17"/>
          <p:cNvCxnSpPr/>
          <p:nvPr/>
        </p:nvCxnSpPr>
        <p:spPr>
          <a:xfrm>
            <a:off x="2835725" y="3333475"/>
            <a:ext cx="3288300" cy="437400"/>
          </a:xfrm>
          <a:prstGeom prst="bentConnector3">
            <a:avLst>
              <a:gd fmla="val 0" name="adj1"/>
            </a:avLst>
          </a:prstGeom>
          <a:noFill/>
          <a:ln cap="flat" cmpd="sng" w="9525">
            <a:solidFill>
              <a:schemeClr val="dk2"/>
            </a:solidFill>
            <a:prstDash val="solid"/>
            <a:round/>
            <a:headEnd len="med" w="med" type="none"/>
            <a:tailEnd len="med" w="med" type="oval"/>
          </a:ln>
        </p:spPr>
      </p:cxnSp>
      <p:sp>
        <p:nvSpPr>
          <p:cNvPr id="168" name="Google Shape;168;p17"/>
          <p:cNvSpPr txBox="1"/>
          <p:nvPr/>
        </p:nvSpPr>
        <p:spPr>
          <a:xfrm rot="9359">
            <a:off x="3462702" y="3714563"/>
            <a:ext cx="1763107" cy="1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Courier New"/>
                <a:ea typeface="Courier New"/>
                <a:cs typeface="Courier New"/>
                <a:sym typeface="Courier New"/>
              </a:rPr>
              <a:t>basado en</a:t>
            </a:r>
            <a:endParaRPr sz="1100">
              <a:solidFill>
                <a:schemeClr val="dk2"/>
              </a:solidFill>
              <a:latin typeface="Courier New"/>
              <a:ea typeface="Courier New"/>
              <a:cs typeface="Courier New"/>
              <a:sym typeface="Courier New"/>
            </a:endParaRPr>
          </a:p>
        </p:txBody>
      </p:sp>
      <p:pic>
        <p:nvPicPr>
          <p:cNvPr id="169" name="Google Shape;169;p17"/>
          <p:cNvPicPr preferRelativeResize="0"/>
          <p:nvPr/>
        </p:nvPicPr>
        <p:blipFill>
          <a:blip r:embed="rId5">
            <a:alphaModFix/>
          </a:blip>
          <a:stretch>
            <a:fillRect/>
          </a:stretch>
        </p:blipFill>
        <p:spPr>
          <a:xfrm>
            <a:off x="4527450" y="546475"/>
            <a:ext cx="2328975" cy="2328975"/>
          </a:xfrm>
          <a:prstGeom prst="rect">
            <a:avLst/>
          </a:prstGeom>
          <a:noFill/>
          <a:ln>
            <a:noFill/>
          </a:ln>
        </p:spPr>
      </p:pic>
      <p:cxnSp>
        <p:nvCxnSpPr>
          <p:cNvPr id="170" name="Google Shape;170;p17"/>
          <p:cNvCxnSpPr>
            <a:endCxn id="169" idx="1"/>
          </p:cNvCxnSpPr>
          <p:nvPr/>
        </p:nvCxnSpPr>
        <p:spPr>
          <a:xfrm flipH="1" rot="10800000">
            <a:off x="3596250" y="1710963"/>
            <a:ext cx="931200" cy="7908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id="171" name="Google Shape;171;p17"/>
          <p:cNvPicPr preferRelativeResize="0"/>
          <p:nvPr/>
        </p:nvPicPr>
        <p:blipFill>
          <a:blip r:embed="rId6">
            <a:alphaModFix/>
          </a:blip>
          <a:stretch>
            <a:fillRect/>
          </a:stretch>
        </p:blipFill>
        <p:spPr>
          <a:xfrm>
            <a:off x="6124025" y="3016787"/>
            <a:ext cx="2533950" cy="1520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1214250" y="2009850"/>
            <a:ext cx="5822100" cy="11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Introducción y nota histórica</a:t>
            </a:r>
            <a:endParaRPr/>
          </a:p>
        </p:txBody>
      </p:sp>
      <p:sp>
        <p:nvSpPr>
          <p:cNvPr id="177" name="Google Shape;177;p1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83" name="Google Shape;183;p19"/>
          <p:cNvPicPr preferRelativeResize="0"/>
          <p:nvPr/>
        </p:nvPicPr>
        <p:blipFill>
          <a:blip r:embed="rId3">
            <a:alphaModFix/>
          </a:blip>
          <a:stretch>
            <a:fillRect/>
          </a:stretch>
        </p:blipFill>
        <p:spPr>
          <a:xfrm>
            <a:off x="1283963" y="1511675"/>
            <a:ext cx="2278275" cy="2278275"/>
          </a:xfrm>
          <a:prstGeom prst="rect">
            <a:avLst/>
          </a:prstGeom>
          <a:noFill/>
          <a:ln>
            <a:noFill/>
          </a:ln>
        </p:spPr>
      </p:pic>
      <p:sp>
        <p:nvSpPr>
          <p:cNvPr id="184" name="Google Shape;184;p19"/>
          <p:cNvSpPr txBox="1"/>
          <p:nvPr/>
        </p:nvSpPr>
        <p:spPr>
          <a:xfrm>
            <a:off x="518800" y="592900"/>
            <a:ext cx="31053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Calibri"/>
                <a:ea typeface="Calibri"/>
                <a:cs typeface="Calibri"/>
                <a:sym typeface="Calibri"/>
              </a:rPr>
              <a:t>¿Qué es ERPNext?</a:t>
            </a:r>
            <a:endParaRPr sz="3000">
              <a:latin typeface="Calibri"/>
              <a:ea typeface="Calibri"/>
              <a:cs typeface="Calibri"/>
              <a:sym typeface="Calibri"/>
            </a:endParaRPr>
          </a:p>
        </p:txBody>
      </p:sp>
      <p:pic>
        <p:nvPicPr>
          <p:cNvPr id="185" name="Google Shape;185;p19"/>
          <p:cNvPicPr preferRelativeResize="0"/>
          <p:nvPr/>
        </p:nvPicPr>
        <p:blipFill>
          <a:blip r:embed="rId4">
            <a:alphaModFix/>
          </a:blip>
          <a:stretch>
            <a:fillRect/>
          </a:stretch>
        </p:blipFill>
        <p:spPr>
          <a:xfrm>
            <a:off x="3766475" y="1511675"/>
            <a:ext cx="1611060" cy="2278273"/>
          </a:xfrm>
          <a:prstGeom prst="rect">
            <a:avLst/>
          </a:prstGeom>
          <a:noFill/>
          <a:ln>
            <a:noFill/>
          </a:ln>
        </p:spPr>
      </p:pic>
      <p:pic>
        <p:nvPicPr>
          <p:cNvPr id="186" name="Google Shape;186;p19"/>
          <p:cNvPicPr preferRelativeResize="0"/>
          <p:nvPr/>
        </p:nvPicPr>
        <p:blipFill>
          <a:blip r:embed="rId5">
            <a:alphaModFix/>
          </a:blip>
          <a:stretch>
            <a:fillRect/>
          </a:stretch>
        </p:blipFill>
        <p:spPr>
          <a:xfrm>
            <a:off x="5581760" y="1914525"/>
            <a:ext cx="3181350" cy="131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92" name="Google Shape;192;p20"/>
          <p:cNvSpPr txBox="1"/>
          <p:nvPr/>
        </p:nvSpPr>
        <p:spPr>
          <a:xfrm>
            <a:off x="548450" y="622550"/>
            <a:ext cx="30831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Calibri"/>
                <a:ea typeface="Calibri"/>
                <a:cs typeface="Calibri"/>
                <a:sym typeface="Calibri"/>
              </a:rPr>
              <a:t>Antes de ERPNext</a:t>
            </a:r>
            <a:endParaRPr sz="3000">
              <a:latin typeface="Calibri"/>
              <a:ea typeface="Calibri"/>
              <a:cs typeface="Calibri"/>
              <a:sym typeface="Calibri"/>
            </a:endParaRPr>
          </a:p>
        </p:txBody>
      </p:sp>
      <p:pic>
        <p:nvPicPr>
          <p:cNvPr id="193" name="Google Shape;193;p20"/>
          <p:cNvPicPr preferRelativeResize="0"/>
          <p:nvPr/>
        </p:nvPicPr>
        <p:blipFill>
          <a:blip r:embed="rId3">
            <a:alphaModFix/>
          </a:blip>
          <a:stretch>
            <a:fillRect/>
          </a:stretch>
        </p:blipFill>
        <p:spPr>
          <a:xfrm>
            <a:off x="3577080" y="1848950"/>
            <a:ext cx="1989825" cy="1989825"/>
          </a:xfrm>
          <a:prstGeom prst="rect">
            <a:avLst/>
          </a:prstGeom>
          <a:noFill/>
          <a:ln>
            <a:noFill/>
          </a:ln>
        </p:spPr>
      </p:pic>
      <p:pic>
        <p:nvPicPr>
          <p:cNvPr id="194" name="Google Shape;194;p20"/>
          <p:cNvPicPr preferRelativeResize="0"/>
          <p:nvPr/>
        </p:nvPicPr>
        <p:blipFill>
          <a:blip r:embed="rId4">
            <a:alphaModFix/>
          </a:blip>
          <a:stretch>
            <a:fillRect/>
          </a:stretch>
        </p:blipFill>
        <p:spPr>
          <a:xfrm>
            <a:off x="1365425" y="1848950"/>
            <a:ext cx="1315722" cy="1989824"/>
          </a:xfrm>
          <a:prstGeom prst="rect">
            <a:avLst/>
          </a:prstGeom>
          <a:noFill/>
          <a:ln>
            <a:noFill/>
          </a:ln>
        </p:spPr>
      </p:pic>
      <p:pic>
        <p:nvPicPr>
          <p:cNvPr id="195" name="Google Shape;195;p20"/>
          <p:cNvPicPr preferRelativeResize="0"/>
          <p:nvPr/>
        </p:nvPicPr>
        <p:blipFill>
          <a:blip r:embed="rId5">
            <a:alphaModFix/>
          </a:blip>
          <a:stretch>
            <a:fillRect/>
          </a:stretch>
        </p:blipFill>
        <p:spPr>
          <a:xfrm>
            <a:off x="6462825" y="1886000"/>
            <a:ext cx="1989825" cy="198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1"/>
          <p:cNvPicPr preferRelativeResize="0"/>
          <p:nvPr/>
        </p:nvPicPr>
        <p:blipFill>
          <a:blip r:embed="rId3">
            <a:alphaModFix/>
          </a:blip>
          <a:stretch>
            <a:fillRect/>
          </a:stretch>
        </p:blipFill>
        <p:spPr>
          <a:xfrm>
            <a:off x="6222125" y="1886000"/>
            <a:ext cx="2035950" cy="1989825"/>
          </a:xfrm>
          <a:prstGeom prst="rect">
            <a:avLst/>
          </a:prstGeom>
          <a:noFill/>
          <a:ln>
            <a:noFill/>
          </a:ln>
        </p:spPr>
      </p:pic>
      <p:pic>
        <p:nvPicPr>
          <p:cNvPr id="201" name="Google Shape;201;p21"/>
          <p:cNvPicPr preferRelativeResize="0"/>
          <p:nvPr/>
        </p:nvPicPr>
        <p:blipFill>
          <a:blip r:embed="rId4">
            <a:alphaModFix/>
          </a:blip>
          <a:stretch>
            <a:fillRect/>
          </a:stretch>
        </p:blipFill>
        <p:spPr>
          <a:xfrm>
            <a:off x="3526184" y="1886000"/>
            <a:ext cx="2091654" cy="1989824"/>
          </a:xfrm>
          <a:prstGeom prst="rect">
            <a:avLst/>
          </a:prstGeom>
          <a:noFill/>
          <a:ln>
            <a:noFill/>
          </a:ln>
        </p:spPr>
      </p:pic>
      <p:sp>
        <p:nvSpPr>
          <p:cNvPr id="202" name="Google Shape;202;p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03" name="Google Shape;203;p21"/>
          <p:cNvSpPr txBox="1"/>
          <p:nvPr/>
        </p:nvSpPr>
        <p:spPr>
          <a:xfrm>
            <a:off x="548450" y="622550"/>
            <a:ext cx="37056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Calibri"/>
                <a:ea typeface="Calibri"/>
                <a:cs typeface="Calibri"/>
                <a:sym typeface="Calibri"/>
              </a:rPr>
              <a:t>Desarrollo de ERPNext</a:t>
            </a:r>
            <a:endParaRPr sz="3000">
              <a:latin typeface="Calibri"/>
              <a:ea typeface="Calibri"/>
              <a:cs typeface="Calibri"/>
              <a:sym typeface="Calibri"/>
            </a:endParaRPr>
          </a:p>
        </p:txBody>
      </p:sp>
      <p:pic>
        <p:nvPicPr>
          <p:cNvPr id="204" name="Google Shape;204;p21"/>
          <p:cNvPicPr preferRelativeResize="0"/>
          <p:nvPr/>
        </p:nvPicPr>
        <p:blipFill>
          <a:blip r:embed="rId5">
            <a:alphaModFix/>
          </a:blip>
          <a:stretch>
            <a:fillRect/>
          </a:stretch>
        </p:blipFill>
        <p:spPr>
          <a:xfrm>
            <a:off x="932050" y="1886000"/>
            <a:ext cx="1989825" cy="198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14250" y="2009850"/>
            <a:ext cx="5822100" cy="11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Descripción de la instalación</a:t>
            </a:r>
            <a:endParaRPr/>
          </a:p>
        </p:txBody>
      </p:sp>
      <p:sp>
        <p:nvSpPr>
          <p:cNvPr id="210" name="Google Shape;210;p2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